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90" r:id="rId4"/>
    <p:sldId id="298" r:id="rId5"/>
    <p:sldId id="299" r:id="rId6"/>
    <p:sldId id="303" r:id="rId7"/>
    <p:sldId id="301" r:id="rId8"/>
    <p:sldId id="302" r:id="rId9"/>
    <p:sldId id="304" r:id="rId10"/>
    <p:sldId id="305" r:id="rId11"/>
    <p:sldId id="306" r:id="rId12"/>
    <p:sldId id="307" r:id="rId13"/>
    <p:sldId id="312" r:id="rId14"/>
    <p:sldId id="308" r:id="rId15"/>
    <p:sldId id="309" r:id="rId16"/>
    <p:sldId id="317" r:id="rId17"/>
    <p:sldId id="313" r:id="rId18"/>
    <p:sldId id="318" r:id="rId19"/>
    <p:sldId id="300" r:id="rId20"/>
    <p:sldId id="315" r:id="rId21"/>
    <p:sldId id="31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3378" autoAdjust="0"/>
  </p:normalViewPr>
  <p:slideViewPr>
    <p:cSldViewPr snapToGrid="0">
      <p:cViewPr varScale="1">
        <p:scale>
          <a:sx n="84" d="100"/>
          <a:sy n="84" d="100"/>
        </p:scale>
        <p:origin x="15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10217-6148-4D75-9DD5-DCE3302BBC9B}" type="datetimeFigureOut">
              <a:rPr lang="en-GB" smtClean="0"/>
              <a:t>30/09/2018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5E5D7-A445-47C0-B0CC-10CAB3F3CD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2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Over 20 years writing code and over a decade as a professional developer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wrote my first code for my uncle’s ZX Spectrum, in a language called Basic – question to room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 figured that if I could display a pixel on screen and respond to user input, I could build anything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 worked my way through the book </a:t>
            </a:r>
            <a:r>
              <a:rPr lang="en-GB" i="1" dirty="0"/>
              <a:t>The C Programming Language, </a:t>
            </a:r>
            <a:r>
              <a:rPr lang="en-GB" i="0" dirty="0"/>
              <a:t>I wrote code samples on pencil and paper as I didn’t have a computer at the time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When I finally did get my first PC, I built web pages in HTML using Microsoft Frontpage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latin typeface="Futura PT Book" charset="0"/>
              </a:rPr>
              <a:t>Since then I’ve written code in C++, Java, JavaScript, PHP, Delphi, </a:t>
            </a:r>
            <a:r>
              <a:rPr lang="en-US" dirty="0" err="1">
                <a:latin typeface="Futura PT Book" charset="0"/>
              </a:rPr>
              <a:t>Coldfusion</a:t>
            </a:r>
            <a:r>
              <a:rPr lang="en-US" dirty="0">
                <a:latin typeface="Futura PT Book" charset="0"/>
              </a:rPr>
              <a:t>, C#, VB, Scheme, F#...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15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Familiarity for .NET engineers, languages and resource types, lift and shift =&gt;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Iaas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Paas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Certain services very affordable, Windows licences subsidised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Range of resources available is more than competitive with other cloud providers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Cognitive services only available via the cloud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AI used by Uber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Cognitive services including vision and speech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Global scale databases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Customers include: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Apple iCloud – cloud storage and other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eBay – web app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Adobe – online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Ubisoft - games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Samsung - IoT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Government agencies – compliance levels – Azure Stack to use Azure concepts on-premise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011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VMs – complete control over the machine (IaaS)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SS – ability to scale and replicate reliably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 Services – MS’s first attempt at PaaS – forget about the OS and runtime to some degree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App Services – MS’s next attempt at PaaS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Service Fabric – introduces orchestration, somewhat PaaS, introduces some of its own concepts too – “reliable services” – also supports containers…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Containers – somewhere between </a:t>
            </a:r>
            <a:r>
              <a:rPr lang="en-GB" dirty="0" err="1"/>
              <a:t>Iaas</a:t>
            </a:r>
            <a:r>
              <a:rPr lang="en-GB" dirty="0"/>
              <a:t> and </a:t>
            </a:r>
            <a:r>
              <a:rPr lang="en-GB" dirty="0" err="1"/>
              <a:t>Paas</a:t>
            </a:r>
            <a:r>
              <a:rPr lang="en-GB" dirty="0"/>
              <a:t> – but introduce packaging of applications, isolation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Orchestrators – handle running multiple containers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Azure Functions – functions as a service – stateless, very scalable, fixed paradigm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Image is Google’s first server – built using largely consumer parts, compared to other companies’ expensive super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790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SQL Azure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Managed version of SQL server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“Traditional” relational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CosmosDB</a:t>
            </a:r>
            <a:r>
              <a:rPr lang="en-GB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NoSQL database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Schemaless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Huge scale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Multi-paradigm – document based, graph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Cassandra – high availability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Gremlin – graph based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MongoDB – well-known NoSQL DB for .NET devs, driver eases transition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SQL – uses well-understood SQL syntax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sv-SE" dirty="0"/>
              <a:t>Table – move from Azure Table Storage and gain high availability, low latency...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Mutliple</a:t>
            </a:r>
            <a:r>
              <a:rPr lang="en-GB" dirty="0"/>
              <a:t> consistency, latency options – eventual consistency vs strong consistency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 err="1"/>
              <a:t>Redis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Persistent to some extent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Designed as a low-latency cache for super fast reads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Image is a 5MB HD in 1956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166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Traditional communication is request/response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happens is the receiver is unavailable? Question to the group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Direct calls are ok, but this is the next level for building distributed systems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Distribute workloads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Account for service downtime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Ensure requests are processed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Maybe slides for each of the above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Filters, security, simple forwarding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598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587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837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683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My first job was for a small media company which was also a charity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Small team of three </a:t>
            </a:r>
            <a:r>
              <a:rPr lang="en-GB" dirty="0" err="1"/>
              <a:t>devs</a:t>
            </a:r>
            <a:r>
              <a:rPr lang="en-GB" dirty="0"/>
              <a:t>, great freedom to build whatever we thought would help the organisation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Podcasting, with audio coming straight from the studios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After that I moved into insurance and finance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Code audits, lots of bureaucracy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After a few years there I got the opportunity to start a development team in Vietnam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56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ts val="2000"/>
              <a:buFont typeface="Arial" charset="0"/>
              <a:buNone/>
            </a:pPr>
            <a:endParaRPr lang="en-US" dirty="0">
              <a:latin typeface="Futura PT Book" charset="0"/>
              <a:ea typeface="Futura PT Book" charset="0"/>
              <a:cs typeface="Futura PT Book" charset="0"/>
            </a:endParaRPr>
          </a:p>
          <a:p>
            <a:pPr marL="171450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In my spare time I’ve built games and I’ve written code to power sound and light installations and robot drum machines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The game is called Rob-O-Tronic and it’s a slide puzzle, written as part of my dissertation at university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The drum machine was programmed by visiting a website and entering a musical score</a:t>
            </a:r>
          </a:p>
          <a:p>
            <a:pPr marL="628650" lvl="1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It was on display at the Natural History Museum and the V&amp;A</a:t>
            </a:r>
          </a:p>
          <a:p>
            <a:pPr marL="171450" indent="-17145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I blog about some of it at rob-bell.net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EF4CEC-A757-D24E-8037-269C572765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8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189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Put the question out to the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It is correct, but a very simplistic 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 computing provides so much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460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Electricity as an 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Everyone running their own generators requires lots of time, skill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Less reinventing the wheel – quote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Pay for what you need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590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Availability – self healing.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Server failures, another takes over. Datacentre failures, another takes over.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Geo-located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Flexibility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Both scalability (up and down, out and in) and density options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 resources to regions where they're required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Security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Microsoft’s experience of securing services, many experts, combined knowledge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Specialist tools not available in on-premise scenarios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Maintenance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Patching, disk changes, other hardware, downtime, server moves, everything tied to a specific piece of hardware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 the story of the old GS2 image servers at ASOS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162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Cloud-only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Planet-scale databases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AI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Cognitive service – speech, vision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Less re-inventing the wheel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277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Put question to group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Microsoft’s recent move to be open first, developer friendly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5E5D7-A445-47C0-B0CC-10CAB3F3CDA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868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278" y="-941294"/>
            <a:ext cx="12486556" cy="8740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321" y="2191871"/>
            <a:ext cx="6309358" cy="24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8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89266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272355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6851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1115602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4598956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9907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384740" y="333375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384740" y="1051742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384740" y="2110850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454798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75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8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31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82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944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93"/>
            <a:ext cx="1312606" cy="20647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510"/>
            <a:ext cx="10938067" cy="7382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9763" y="2043173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/>
              <a:t>Point one goes here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9606" y="3109330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39606" y="4187008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639606" y="5277986"/>
            <a:ext cx="10937875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>
      <p:ext uri="{BB962C8B-B14F-4D97-AF65-F5344CB8AC3E}">
        <p14:creationId xmlns:p14="http://schemas.microsoft.com/office/powerpoint/2010/main" val="2520225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9414" y="2053515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414" y="312032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5" name="Triangle 4"/>
          <p:cNvSpPr/>
          <p:nvPr/>
        </p:nvSpPr>
        <p:spPr>
          <a:xfrm rot="10800000">
            <a:off x="5452144" y="278225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iangle 5"/>
          <p:cNvSpPr/>
          <p:nvPr/>
        </p:nvSpPr>
        <p:spPr>
          <a:xfrm rot="10800000">
            <a:off x="5452145" y="3839222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9414" y="4201884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8" name="Triangle 7"/>
          <p:cNvSpPr/>
          <p:nvPr/>
        </p:nvSpPr>
        <p:spPr>
          <a:xfrm rot="10800000">
            <a:off x="5452145" y="4935533"/>
            <a:ext cx="1312606" cy="206477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39414" y="5283450"/>
            <a:ext cx="10938067" cy="73825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Futura PT Heavy" charset="0"/>
              <a:ea typeface="Futura PT Heavy" charset="0"/>
              <a:cs typeface="Futura PT Heavy" charset="0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928005" y="2043113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27848" y="3109270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27848" y="4187008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three goes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927848" y="5277926"/>
            <a:ext cx="10361392" cy="7493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Point four goes here</a:t>
            </a:r>
          </a:p>
        </p:txBody>
      </p:sp>
    </p:spTree>
    <p:extLst>
      <p:ext uri="{BB962C8B-B14F-4D97-AF65-F5344CB8AC3E}">
        <p14:creationId xmlns:p14="http://schemas.microsoft.com/office/powerpoint/2010/main" val="3470220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622177"/>
            <a:ext cx="2851150" cy="24743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>
      <p:ext uri="{BB962C8B-B14F-4D97-AF65-F5344CB8AC3E}">
        <p14:creationId xmlns:p14="http://schemas.microsoft.com/office/powerpoint/2010/main" val="744239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2353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605618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38884" y="2433917"/>
            <a:ext cx="2850776" cy="285077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05338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two 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71792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one goes here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538510" y="2595283"/>
            <a:ext cx="2851150" cy="252814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Point three goes here</a:t>
            </a:r>
          </a:p>
        </p:txBody>
      </p:sp>
    </p:spTree>
    <p:extLst>
      <p:ext uri="{BB962C8B-B14F-4D97-AF65-F5344CB8AC3E}">
        <p14:creationId xmlns:p14="http://schemas.microsoft.com/office/powerpoint/2010/main" val="969412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579517"/>
            <a:ext cx="2010612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581000"/>
            <a:ext cx="2011144" cy="17650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579517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595283"/>
            <a:ext cx="2011144" cy="174371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29494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712133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82217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52301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82216" y="2606411"/>
            <a:ext cx="2010612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2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11600" y="2608223"/>
            <a:ext cx="2011144" cy="171061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1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451769" y="2606411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3</a:t>
            </a:r>
          </a:p>
        </p:txBody>
      </p:sp>
      <p:sp>
        <p:nvSpPr>
          <p:cNvPr id="15" name="Oval 14"/>
          <p:cNvSpPr/>
          <p:nvPr/>
        </p:nvSpPr>
        <p:spPr>
          <a:xfrm>
            <a:off x="9322386" y="2458222"/>
            <a:ext cx="2010612" cy="201061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22120" y="2622177"/>
            <a:ext cx="2011144" cy="16899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Fact 4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3582216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711600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451769" y="4652683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321322" y="4652682"/>
            <a:ext cx="2011363" cy="1752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70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4045180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2" name="Rectangle 1"/>
          <p:cNvSpPr/>
          <p:nvPr/>
        </p:nvSpPr>
        <p:spPr>
          <a:xfrm>
            <a:off x="345156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72435" y="2191871"/>
            <a:ext cx="5660977" cy="618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2791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45156" y="2191871"/>
            <a:ext cx="11488256" cy="618564"/>
            <a:chOff x="345156" y="2191871"/>
            <a:chExt cx="10488100" cy="618564"/>
          </a:xfrm>
          <a:solidFill>
            <a:schemeClr val="accent6"/>
          </a:solidFill>
        </p:grpSpPr>
        <p:sp>
          <p:nvSpPr>
            <p:cNvPr id="2" name="Rectangle 1"/>
            <p:cNvSpPr/>
            <p:nvPr/>
          </p:nvSpPr>
          <p:spPr>
            <a:xfrm>
              <a:off x="345156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65118" y="2191871"/>
              <a:ext cx="5168138" cy="6185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1819" y="2191872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29097" y="2191871"/>
            <a:ext cx="5347652" cy="6185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 i="0"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Header goes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01820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330387" y="2944813"/>
            <a:ext cx="5346362" cy="330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Futura PT Medium" charset="0"/>
                <a:ea typeface="Futura PT Medium" charset="0"/>
                <a:cs typeface="Futura PT Medium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4509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4603141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24648534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824352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0811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8685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66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7714965" y="1218218"/>
            <a:ext cx="2503855" cy="250385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7" name="Oval 6"/>
          <p:cNvSpPr/>
          <p:nvPr/>
        </p:nvSpPr>
        <p:spPr>
          <a:xfrm>
            <a:off x="8788500" y="3077689"/>
            <a:ext cx="2503855" cy="2503855"/>
          </a:xfrm>
          <a:prstGeom prst="ellipse">
            <a:avLst/>
          </a:prstGeom>
          <a:solidFill>
            <a:schemeClr val="accent3">
              <a:lumMod val="75000"/>
              <a:alpha val="74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4900445"/>
              <a:satOff val="-20388"/>
              <a:lumOff val="4804"/>
              <a:alphaOff val="0"/>
            </a:schemeClr>
          </a:fillRef>
          <a:effectRef idx="0">
            <a:schemeClr val="accent4">
              <a:alpha val="50000"/>
              <a:hueOff val="4900445"/>
              <a:satOff val="-20388"/>
              <a:lumOff val="4804"/>
              <a:alphaOff val="0"/>
            </a:schemeClr>
          </a:effectRef>
          <a:fontRef idx="minor">
            <a:schemeClr val="tx1"/>
          </a:fontRef>
        </p:style>
      </p:sp>
      <p:sp>
        <p:nvSpPr>
          <p:cNvPr id="8" name="Oval 7"/>
          <p:cNvSpPr/>
          <p:nvPr/>
        </p:nvSpPr>
        <p:spPr>
          <a:xfrm>
            <a:off x="6641431" y="3077689"/>
            <a:ext cx="2503855" cy="2503855"/>
          </a:xfrm>
          <a:prstGeom prst="ellipse">
            <a:avLst/>
          </a:prstGeom>
          <a:solidFill>
            <a:schemeClr val="bg2">
              <a:lumMod val="90000"/>
              <a:alpha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alpha val="50000"/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alpha val="50000"/>
              <a:hueOff val="9800891"/>
              <a:satOff val="-40777"/>
              <a:lumOff val="9608"/>
              <a:alphaOff val="0"/>
            </a:schemeClr>
          </a:effectRef>
          <a:fontRef idx="minor">
            <a:schemeClr val="tx1"/>
          </a:fontRef>
        </p:style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134451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639417" y="3160643"/>
            <a:ext cx="6039678" cy="2805166"/>
          </a:xfrm>
        </p:spPr>
        <p:txBody>
          <a:bodyPr wrap="square">
            <a:noAutofit/>
          </a:bodyPr>
          <a:lstStyle>
            <a:lvl1pPr>
              <a:defRPr sz="1800" b="0" i="0">
                <a:latin typeface="Futura PT Book" charset="0"/>
                <a:ea typeface="Futura PT Book" charset="0"/>
                <a:cs typeface="Futura PT Book" charset="0"/>
              </a:defRPr>
            </a:lvl1pPr>
            <a:lvl2pPr marL="449263" indent="-225425">
              <a:tabLst/>
              <a:defRPr sz="1600" b="0" i="0">
                <a:latin typeface="Futura PT Book" charset="0"/>
                <a:ea typeface="Futura PT Book" charset="0"/>
                <a:cs typeface="Futura PT Book" charset="0"/>
              </a:defRPr>
            </a:lvl2pPr>
            <a:lvl3pPr marL="673100" indent="-223838">
              <a:tabLst/>
              <a:defRPr sz="1400" b="0" i="0">
                <a:latin typeface="Futura PT Book" charset="0"/>
                <a:ea typeface="Futura PT Book" charset="0"/>
                <a:cs typeface="Futura PT Book" charset="0"/>
              </a:defRPr>
            </a:lvl3pPr>
            <a:lvl4pPr marL="898525" indent="-225425">
              <a:tabLst/>
              <a:defRPr sz="1200" b="0" i="0">
                <a:latin typeface="Futura PT Book" charset="0"/>
                <a:ea typeface="Futura PT Book" charset="0"/>
                <a:cs typeface="Futura PT Book" charset="0"/>
              </a:defRPr>
            </a:lvl4pPr>
            <a:lvl5pPr marL="1157288" indent="-258763">
              <a:tabLst/>
              <a:defRPr sz="1100" b="0" i="0">
                <a:latin typeface="Futura PT Book" charset="0"/>
                <a:ea typeface="Futura PT Book" charset="0"/>
                <a:cs typeface="Futura PT Book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17114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19434953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39417" y="926250"/>
            <a:ext cx="6039678" cy="1211408"/>
          </a:xfrm>
        </p:spPr>
        <p:txBody>
          <a:bodyPr wrap="square"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9417" y="2363077"/>
            <a:ext cx="6039678" cy="443742"/>
          </a:xfrm>
        </p:spPr>
        <p:txBody>
          <a:bodyPr wrap="square" anchor="t">
            <a:noAutofit/>
          </a:bodyPr>
          <a:lstStyle>
            <a:lvl1pPr marL="0" indent="0">
              <a:buNone/>
              <a:defRPr sz="2000" b="1" i="0" spc="30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43212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7C813-B111-4DC3-8893-51358ECF1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5A5C1-0F31-405B-B723-AA2207370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490C0-E4B5-4427-92F7-6B20EDCF7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990D2-2B18-4737-9635-DE86129D9B2A}" type="datetimeFigureOut">
              <a:rPr lang="en-GB" smtClean="0"/>
              <a:t>30/09/2018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FF1F2-1B73-48F5-880F-E73CC6F9E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B06D3-172B-427B-8287-743E99617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BCF3F-61B3-48A6-BE18-2813C2514D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91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500593"/>
            <a:ext cx="11245850" cy="19510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algn="ctr"/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Title page copy is </a:t>
            </a:r>
            <a:r>
              <a:rPr lang="en-US" sz="5400" b="1" dirty="0" err="1">
                <a:latin typeface="Futura PT Heavy" charset="0"/>
                <a:ea typeface="Futura PT Heavy" charset="0"/>
                <a:cs typeface="Futura PT Heavy" charset="0"/>
              </a:rPr>
              <a:t>Futura</a:t>
            </a: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 heavy </a:t>
            </a:r>
            <a:b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</a:br>
            <a:r>
              <a:rPr lang="en-US" sz="5400" b="1" dirty="0">
                <a:latin typeface="Futura PT Heavy" charset="0"/>
                <a:ea typeface="Futura PT Heavy" charset="0"/>
                <a:cs typeface="Futura PT Heavy" charset="0"/>
              </a:rPr>
              <a:t>in sentence case and is centered</a:t>
            </a:r>
          </a:p>
        </p:txBody>
      </p:sp>
    </p:spTree>
    <p:extLst>
      <p:ext uri="{BB962C8B-B14F-4D97-AF65-F5344CB8AC3E}">
        <p14:creationId xmlns:p14="http://schemas.microsoft.com/office/powerpoint/2010/main" val="296932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00501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Footer Right">
    <p:bg>
      <p:bgPr>
        <a:solidFill>
          <a:srgbClr val="6EF4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1480571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Footer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1765852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2484219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bg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105651" y="3152338"/>
            <a:ext cx="7967265" cy="22217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644771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Footer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11488256" cy="70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11488256" cy="97065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1740633"/>
            <a:ext cx="11488256" cy="3946449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184444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45156" y="354147"/>
            <a:ext cx="5481904" cy="708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Title is </a:t>
            </a:r>
            <a:r>
              <a:rPr lang="en-US" dirty="0" err="1"/>
              <a:t>Futura</a:t>
            </a:r>
            <a:r>
              <a:rPr lang="en-US" dirty="0"/>
              <a:t> PT heavy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5156" y="1072514"/>
            <a:ext cx="5481904" cy="9706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1" i="0" baseline="0">
                <a:latin typeface="Futura PT Heavy" charset="0"/>
                <a:ea typeface="Futura PT Heavy" charset="0"/>
                <a:cs typeface="Futura PT Heavy" charset="0"/>
              </a:defRPr>
            </a:lvl1pPr>
          </a:lstStyle>
          <a:p>
            <a:pPr lvl="0"/>
            <a:r>
              <a:rPr lang="en-US" dirty="0"/>
              <a:t>Sub-title is </a:t>
            </a:r>
            <a:r>
              <a:rPr lang="en-US" dirty="0" err="1"/>
              <a:t>Futura</a:t>
            </a:r>
            <a:r>
              <a:rPr lang="en-US" dirty="0"/>
              <a:t> PT heavy in sentence case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5156" y="2131622"/>
            <a:ext cx="5481904" cy="394644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Body copy is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Futura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PT book in sentence case. Lorem ipsum dolor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adipiscing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finibus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lacinia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justo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auctor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ultricies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facilisi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Nullam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rhoncus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magna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sed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consectetur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est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tincidunt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sit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amet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Suspendisse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ut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tempor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turpis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Integer a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iaculis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risus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imperdiet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maximus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commodo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Pellentesque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vitae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orci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. Nam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hendrerit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odio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eu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lobortis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accumsan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tellus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ex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felis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,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eget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elementum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erat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dolor id sem.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Fusce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dictum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tortor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vel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</a:t>
            </a:r>
            <a:r>
              <a:rPr lang="en-US" sz="2000" dirty="0" err="1">
                <a:latin typeface="Futura PT Book" charset="0"/>
                <a:ea typeface="Futura PT Book" charset="0"/>
                <a:cs typeface="Futura PT Book" charset="0"/>
              </a:rPr>
              <a:t>posuere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 convallis.</a:t>
            </a:r>
          </a:p>
        </p:txBody>
      </p:sp>
    </p:spTree>
    <p:extLst>
      <p:ext uri="{BB962C8B-B14F-4D97-AF65-F5344CB8AC3E}">
        <p14:creationId xmlns:p14="http://schemas.microsoft.com/office/powerpoint/2010/main" val="3681097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0C5990D2-2B18-4737-9635-DE86129D9B2A}" type="datetimeFigureOut">
              <a:rPr lang="en-GB" smtClean="0"/>
              <a:t>30/09/2018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Futura PT Book" charset="0"/>
                <a:ea typeface="Futura PT Book" charset="0"/>
                <a:cs typeface="Futura PT Book" charset="0"/>
              </a:defRPr>
            </a:lvl1pPr>
          </a:lstStyle>
          <a:p>
            <a:fld id="{F28BCF3F-61B3-48A6-BE18-2813C2514D50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179673" y="6455963"/>
            <a:ext cx="11832655" cy="253843"/>
            <a:chOff x="179673" y="6151839"/>
            <a:chExt cx="11832655" cy="2538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673" y="6151839"/>
              <a:ext cx="654718" cy="25384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4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17238" y="6178012"/>
              <a:ext cx="695090" cy="201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80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Futura PT Heavy" charset="0"/>
          <a:ea typeface="Futura PT Heavy" charset="0"/>
          <a:cs typeface="Futura PT Heavy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utura PT Book" charset="0"/>
          <a:ea typeface="Futura PT Book" charset="0"/>
          <a:cs typeface="Futura PT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606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000"/>
            <a:ext cx="11488256" cy="708025"/>
          </a:xfrm>
        </p:spPr>
        <p:txBody>
          <a:bodyPr/>
          <a:lstStyle/>
          <a:p>
            <a:r>
              <a:rPr lang="en-GB" dirty="0"/>
              <a:t>Why use the cloud?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Intelligent Services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29B2E-0DFD-4BB0-A57B-19F6BE3808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Planet-Scale Databases</a:t>
            </a:r>
          </a:p>
        </p:txBody>
      </p:sp>
    </p:spTree>
    <p:extLst>
      <p:ext uri="{BB962C8B-B14F-4D97-AF65-F5344CB8AC3E}">
        <p14:creationId xmlns:p14="http://schemas.microsoft.com/office/powerpoint/2010/main" val="35070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Azure?</a:t>
            </a:r>
            <a:endParaRPr lang="en-GB" sz="3000" dirty="0">
              <a:solidFill>
                <a:schemeClr val="tx2"/>
              </a:solidFill>
            </a:endParaRPr>
          </a:p>
          <a:p>
            <a:r>
              <a:rPr lang="en-GB" sz="3000" dirty="0">
                <a:solidFill>
                  <a:schemeClr val="accent3"/>
                </a:solidFill>
              </a:rPr>
              <a:t>“Microsoft are money-grabbing *********s”</a:t>
            </a:r>
          </a:p>
        </p:txBody>
      </p:sp>
    </p:spTree>
    <p:extLst>
      <p:ext uri="{BB962C8B-B14F-4D97-AF65-F5344CB8AC3E}">
        <p14:creationId xmlns:p14="http://schemas.microsoft.com/office/powerpoint/2010/main" val="128752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000"/>
            <a:ext cx="11488256" cy="708025"/>
          </a:xfrm>
        </p:spPr>
        <p:txBody>
          <a:bodyPr/>
          <a:lstStyle/>
          <a:p>
            <a:r>
              <a:rPr lang="en-GB" dirty="0"/>
              <a:t>Why Azure?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29C9A8-9118-4436-946C-26809F6391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Cost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Familiarity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587080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6AC4008-886A-4ABC-9AAB-C307685B21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5" r="24695"/>
          <a:stretch>
            <a:fillRect/>
          </a:stretch>
        </p:blipFill>
        <p:spPr>
          <a:effectLst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Compute Options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But I just want to run ‘Hello, World’!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Virtual Machines (VMs)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VM Scale 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Cloud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App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Service Fabric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Containers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Container orchestrators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Azure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Probably a dozen more since creating this slide…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955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B72FFB-C9C5-4F62-B4BC-98F9415881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8" b="7648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Database Options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DELETE FROM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OrderInformation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accent2"/>
                </a:solidFill>
              </a:rPr>
              <a:t>-- WHERE Id = 582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SQL Azure for relational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 err="1"/>
              <a:t>CosmosDB</a:t>
            </a:r>
            <a:r>
              <a:rPr lang="en-GB" sz="2400" dirty="0"/>
              <a:t> for documents, graphs, everything else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 err="1"/>
              <a:t>Redis</a:t>
            </a:r>
            <a:r>
              <a:rPr lang="en-GB" sz="2400" dirty="0"/>
              <a:t> as a caching layer</a:t>
            </a:r>
          </a:p>
        </p:txBody>
      </p:sp>
    </p:spTree>
    <p:extLst>
      <p:ext uri="{BB962C8B-B14F-4D97-AF65-F5344CB8AC3E}">
        <p14:creationId xmlns:p14="http://schemas.microsoft.com/office/powerpoint/2010/main" val="243795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ECE4081-171E-414B-8253-D5A3DC67051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2" r="18722"/>
          <a:stretch>
            <a:fillRect/>
          </a:stretch>
        </p:blipFill>
        <p:spPr>
          <a:xfrm>
            <a:off x="6095999" y="-1"/>
            <a:ext cx="6498771" cy="731111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E21F89-4146-428E-80FF-F1E860850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Service Bus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723E31-853D-4411-B7BB-B90ECE32F4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Why would I ever need that?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76EC2A-63CA-49F3-A2A8-AA8AA447B7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Traditional communication is request/response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What happens is the receiver is unavailable?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Messaging improves reliability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Messaging patterns improve flexibility</a:t>
            </a:r>
          </a:p>
        </p:txBody>
      </p:sp>
    </p:spTree>
    <p:extLst>
      <p:ext uri="{BB962C8B-B14F-4D97-AF65-F5344CB8AC3E}">
        <p14:creationId xmlns:p14="http://schemas.microsoft.com/office/powerpoint/2010/main" val="382655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Azure Resource Manager (ARM) overview</a:t>
            </a:r>
          </a:p>
        </p:txBody>
      </p:sp>
    </p:spTree>
    <p:extLst>
      <p:ext uri="{BB962C8B-B14F-4D97-AF65-F5344CB8AC3E}">
        <p14:creationId xmlns:p14="http://schemas.microsoft.com/office/powerpoint/2010/main" val="349319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1425F7-9E1C-48D9-8DDF-FA6944037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4332" y="2500593"/>
            <a:ext cx="11245850" cy="1951038"/>
          </a:xfrm>
        </p:spPr>
        <p:txBody>
          <a:bodyPr/>
          <a:lstStyle/>
          <a:p>
            <a:r>
              <a:rPr lang="en-GB" dirty="0"/>
              <a:t>Labs</a:t>
            </a:r>
          </a:p>
        </p:txBody>
      </p:sp>
      <p:sp>
        <p:nvSpPr>
          <p:cNvPr id="3" name="Shape 2754">
            <a:extLst>
              <a:ext uri="{FF2B5EF4-FFF2-40B4-BE49-F238E27FC236}">
                <a16:creationId xmlns:a16="http://schemas.microsoft.com/office/drawing/2014/main" id="{0CEA6441-10B8-44CB-8137-0A0D06EEE557}"/>
              </a:ext>
            </a:extLst>
          </p:cNvPr>
          <p:cNvSpPr/>
          <p:nvPr/>
        </p:nvSpPr>
        <p:spPr>
          <a:xfrm>
            <a:off x="4989487" y="2634343"/>
            <a:ext cx="442484" cy="486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0958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3073097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/>
          </a:bodyPr>
          <a:lstStyle/>
          <a:p>
            <a:r>
              <a:rPr lang="en-GB" sz="2800" dirty="0">
                <a:latin typeface="Consolas" panose="020B0609020204030204" pitchFamily="49" charset="0"/>
              </a:rPr>
              <a:t>git clone https://github.com/robbell/azure-deep-dive</a:t>
            </a:r>
          </a:p>
        </p:txBody>
      </p:sp>
    </p:spTree>
    <p:extLst>
      <p:ext uri="{BB962C8B-B14F-4D97-AF65-F5344CB8AC3E}">
        <p14:creationId xmlns:p14="http://schemas.microsoft.com/office/powerpoint/2010/main" val="1967717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Part 2: Cloud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28532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803B8-5DE7-4C1F-867E-89FABA2292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Azure Deep Dive</a:t>
            </a:r>
          </a:p>
          <a:p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Rob Bell</a:t>
            </a:r>
          </a:p>
        </p:txBody>
      </p:sp>
    </p:spTree>
    <p:extLst>
      <p:ext uri="{BB962C8B-B14F-4D97-AF65-F5344CB8AC3E}">
        <p14:creationId xmlns:p14="http://schemas.microsoft.com/office/powerpoint/2010/main" val="857513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A0F282-35EB-45E9-89E8-569B00FF22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760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1425F7-9E1C-48D9-8DDF-FA69440379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4332" y="2500593"/>
            <a:ext cx="11245850" cy="1951038"/>
          </a:xfrm>
        </p:spPr>
        <p:txBody>
          <a:bodyPr/>
          <a:lstStyle/>
          <a:p>
            <a:r>
              <a:rPr lang="en-GB" dirty="0"/>
              <a:t>Labs</a:t>
            </a:r>
          </a:p>
        </p:txBody>
      </p:sp>
      <p:sp>
        <p:nvSpPr>
          <p:cNvPr id="3" name="Shape 2754">
            <a:extLst>
              <a:ext uri="{FF2B5EF4-FFF2-40B4-BE49-F238E27FC236}">
                <a16:creationId xmlns:a16="http://schemas.microsoft.com/office/drawing/2014/main" id="{0CEA6441-10B8-44CB-8137-0A0D06EEE557}"/>
              </a:ext>
            </a:extLst>
          </p:cNvPr>
          <p:cNvSpPr/>
          <p:nvPr/>
        </p:nvSpPr>
        <p:spPr>
          <a:xfrm>
            <a:off x="4989487" y="2634343"/>
            <a:ext cx="442484" cy="486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60958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43219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700" b="57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Rob Bell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Over 20 years writing code and over a decade as a professional developer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First code I wrote was for the ZX Spectrum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After that, I worked my way through the book </a:t>
            </a:r>
            <a:r>
              <a:rPr lang="en-US" i="1" dirty="0">
                <a:latin typeface="Futura PT Book" charset="0"/>
              </a:rPr>
              <a:t>The C Programming Language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i="1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Built HTML web pages in Microsoft Frontpage on my first PC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Since then I’ve written code in C++, Java, JavaScript, PHP, Delphi, </a:t>
            </a:r>
            <a:r>
              <a:rPr lang="en-US" dirty="0" err="1">
                <a:latin typeface="Futura PT Book" charset="0"/>
              </a:rPr>
              <a:t>Coldfusion</a:t>
            </a:r>
            <a:r>
              <a:rPr lang="en-US" dirty="0">
                <a:latin typeface="Futura PT Book" charset="0"/>
              </a:rPr>
              <a:t>, C#, VB, Scheme, F#...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>
              <a:buSzPts val="2000"/>
              <a:buFont typeface="Arial" charset="0"/>
              <a:buChar char="•"/>
            </a:pPr>
            <a:endParaRPr lang="en-US" dirty="0">
              <a:latin typeface="Futura PT Book" charset="0"/>
            </a:endParaRPr>
          </a:p>
          <a:p>
            <a:pPr>
              <a:buSzPts val="2000"/>
              <a:buFont typeface="Arial" charset="0"/>
              <a:buChar char="•"/>
            </a:pPr>
            <a:endParaRPr lang="en-US" dirty="0">
              <a:latin typeface="Futura PT Book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8A779-0829-4828-A72B-3C569E77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93620" y="-1172"/>
            <a:ext cx="8389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03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7ABABD-3AD5-4BC4-B8B7-284B87D30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6096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Rob Bell</a:t>
            </a:r>
            <a:endParaRPr lang="en-US" sz="36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My first job as a developer was for a media company, before moving </a:t>
            </a:r>
            <a:r>
              <a:rPr lang="en-US" dirty="0">
                <a:latin typeface="Futura PT Book" charset="0"/>
              </a:rPr>
              <a:t>into the insurance and finance sector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Built a software development team in Vietnam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Moved back home and had a brief stint as a technical architect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Moved to ASOS where I work for the Asset and Sizing platforms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9EA39-FB14-4125-82E6-7CB0496B6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527" y="0"/>
            <a:ext cx="3860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2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51D25B-1B21-4816-BEEF-C9C9C4DBEA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Rob Bell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 Software Engineer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  <a:ea typeface="Futura PT Book" charset="0"/>
                <a:cs typeface="Futura PT Book" charset="0"/>
              </a:rPr>
              <a:t>Side projects include:</a:t>
            </a:r>
          </a:p>
          <a:p>
            <a:pPr marL="1028700" lvl="1" indent="-342900">
              <a:buSzPts val="2000"/>
            </a:pPr>
            <a:r>
              <a:rPr lang="en-US" sz="2000" dirty="0"/>
              <a:t>Creating g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ames</a:t>
            </a:r>
          </a:p>
          <a:p>
            <a:pPr marL="1028700" lvl="1" indent="-342900">
              <a:buSzPts val="2000"/>
            </a:pPr>
            <a:r>
              <a:rPr lang="en-US" sz="2000" dirty="0"/>
              <a:t>Hackathons</a:t>
            </a:r>
            <a:endParaRPr lang="en-US" sz="2000" dirty="0">
              <a:latin typeface="Futura PT Book" charset="0"/>
              <a:ea typeface="Futura PT Book" charset="0"/>
              <a:cs typeface="Futura PT Book" charset="0"/>
            </a:endParaRPr>
          </a:p>
          <a:p>
            <a:pPr marL="1028700" lvl="1" indent="-342900">
              <a:buSzPts val="2000"/>
            </a:pP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Writing code to power sound and light installations</a:t>
            </a:r>
          </a:p>
          <a:p>
            <a:pPr marL="1028700" lvl="1" indent="-342900">
              <a:buSzPts val="2000"/>
            </a:pPr>
            <a:r>
              <a:rPr lang="en-US" sz="2000" dirty="0"/>
              <a:t>Building r</a:t>
            </a:r>
            <a:r>
              <a:rPr lang="en-US" sz="2000" dirty="0">
                <a:latin typeface="Futura PT Book" charset="0"/>
                <a:ea typeface="Futura PT Book" charset="0"/>
                <a:cs typeface="Futura PT Book" charset="0"/>
              </a:rPr>
              <a:t>obot drum machines</a:t>
            </a: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endParaRPr lang="en-US" dirty="0">
              <a:latin typeface="Futura PT Book" charset="0"/>
            </a:endParaRPr>
          </a:p>
          <a:p>
            <a:pPr marL="342900" indent="-342900"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latin typeface="Futura PT Book" charset="0"/>
              </a:rPr>
              <a:t>I blog about some of it at rob-bell.net</a:t>
            </a:r>
          </a:p>
        </p:txBody>
      </p:sp>
      <p:pic>
        <p:nvPicPr>
          <p:cNvPr id="2050" name="Picture 2" descr="https://raw.githubusercontent.com/robbell/drum-score/master/docs/machine.jpg">
            <a:extLst>
              <a:ext uri="{FF2B5EF4-FFF2-40B4-BE49-F238E27FC236}">
                <a16:creationId xmlns:a16="http://schemas.microsoft.com/office/drawing/2014/main" id="{3D8D3ED8-4516-4B2C-A473-860B28D10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aw.githubusercontent.com/robbell/rob-o-tronic/master/gfx/screenshot-zoomed.png">
            <a:extLst>
              <a:ext uri="{FF2B5EF4-FFF2-40B4-BE49-F238E27FC236}">
                <a16:creationId xmlns:a16="http://schemas.microsoft.com/office/drawing/2014/main" id="{BAA5A524-F077-43DB-8C67-33979E500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38150"/>
            <a:ext cx="6096000" cy="36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227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Part 1: Azure Resources</a:t>
            </a:r>
          </a:p>
        </p:txBody>
      </p:sp>
    </p:spTree>
    <p:extLst>
      <p:ext uri="{BB962C8B-B14F-4D97-AF65-F5344CB8AC3E}">
        <p14:creationId xmlns:p14="http://schemas.microsoft.com/office/powerpoint/2010/main" val="1872028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use the cloud?</a:t>
            </a:r>
            <a:endParaRPr lang="en-GB" sz="3000" dirty="0">
              <a:solidFill>
                <a:schemeClr val="tx2"/>
              </a:solidFill>
            </a:endParaRPr>
          </a:p>
          <a:p>
            <a:r>
              <a:rPr lang="en-GB" sz="3000" dirty="0">
                <a:solidFill>
                  <a:schemeClr val="accent3"/>
                </a:solidFill>
              </a:rPr>
              <a:t>“Cloud computing is just using somebody else’s computers”</a:t>
            </a:r>
          </a:p>
        </p:txBody>
      </p:sp>
    </p:spTree>
    <p:extLst>
      <p:ext uri="{BB962C8B-B14F-4D97-AF65-F5344CB8AC3E}">
        <p14:creationId xmlns:p14="http://schemas.microsoft.com/office/powerpoint/2010/main" val="3659265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5BE48-C9D0-485B-857F-6AB76DD88A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Information technology as a utility, not a burden</a:t>
            </a:r>
            <a:endParaRPr lang="en-GB" sz="3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794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445811-9E14-4BAD-8BC8-773EF22FC5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5156" y="684888"/>
            <a:ext cx="11488256" cy="708025"/>
          </a:xfrm>
        </p:spPr>
        <p:txBody>
          <a:bodyPr/>
          <a:lstStyle/>
          <a:p>
            <a:r>
              <a:rPr lang="en-GB" dirty="0"/>
              <a:t>Why use the cloud?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E437552-B007-4522-A70D-2C4681A27D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2216" y="2579517"/>
            <a:ext cx="2010612" cy="1743718"/>
          </a:xfrm>
        </p:spPr>
        <p:txBody>
          <a:bodyPr/>
          <a:lstStyle/>
          <a:p>
            <a:r>
              <a:rPr lang="en-GB"/>
              <a:t>Flexibility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29C9A8-9118-4436-946C-26809F6391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600" y="2581000"/>
            <a:ext cx="2011144" cy="1765056"/>
          </a:xfrm>
        </p:spPr>
        <p:txBody>
          <a:bodyPr/>
          <a:lstStyle/>
          <a:p>
            <a:r>
              <a:rPr lang="en-GB"/>
              <a:t>Availability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5873-26AB-449B-89B9-848D81BC29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Security</a:t>
            </a:r>
            <a:endParaRPr lang="en-GB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E4B746-A1B8-4E4C-8C19-3391A6B378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Maintenance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28237"/>
      </p:ext>
    </p:extLst>
  </p:cSld>
  <p:clrMapOvr>
    <a:masterClrMapping/>
  </p:clrMapOvr>
</p:sld>
</file>

<file path=ppt/theme/theme1.xml><?xml version="1.0" encoding="utf-8"?>
<a:theme xmlns:a="http://schemas.openxmlformats.org/drawingml/2006/main" name="ASOS Tech 2017">
  <a:themeElements>
    <a:clrScheme name="Custom 2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7980FF"/>
      </a:accent1>
      <a:accent2>
        <a:srgbClr val="00FA92"/>
      </a:accent2>
      <a:accent3>
        <a:srgbClr val="A5A5A5"/>
      </a:accent3>
      <a:accent4>
        <a:srgbClr val="FEFC78"/>
      </a:accent4>
      <a:accent5>
        <a:srgbClr val="00FCFF"/>
      </a:accent5>
      <a:accent6>
        <a:srgbClr val="00FA92"/>
      </a:accent6>
      <a:hlink>
        <a:srgbClr val="72FCD5"/>
      </a:hlink>
      <a:folHlink>
        <a:srgbClr val="D4FB7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OS Tech 2017" id="{08155412-837D-45EA-9F00-E61EFCC12104}" vid="{1F4BA56F-B2D2-4CEF-BBD5-A48CD824BB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ASOS Tech 2017</Template>
  <TotalTime>2706</TotalTime>
  <Words>1203</Words>
  <Application>Microsoft Office PowerPoint</Application>
  <PresentationFormat>Widescreen</PresentationFormat>
  <Paragraphs>192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Consolas</vt:lpstr>
      <vt:lpstr>Futura PT Book</vt:lpstr>
      <vt:lpstr>Futura PT Heavy</vt:lpstr>
      <vt:lpstr>Futura PT Medium</vt:lpstr>
      <vt:lpstr>Gill Sans</vt:lpstr>
      <vt:lpstr>ASOS Tech 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Bell</dc:creator>
  <cp:lastModifiedBy>Rob Bell</cp:lastModifiedBy>
  <cp:revision>58</cp:revision>
  <dcterms:created xsi:type="dcterms:W3CDTF">2018-09-24T18:12:09Z</dcterms:created>
  <dcterms:modified xsi:type="dcterms:W3CDTF">2018-09-30T09:22:05Z</dcterms:modified>
</cp:coreProperties>
</file>